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1" r:id="rId10"/>
    <p:sldId id="260" r:id="rId11"/>
  </p:sldIdLst>
  <p:sldSz cx="6858000" cy="9906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97"/>
  </p:normalViewPr>
  <p:slideViewPr>
    <p:cSldViewPr snapToGrid="0" snapToObjects="1">
      <p:cViewPr>
        <p:scale>
          <a:sx n="107" d="100"/>
          <a:sy n="107" d="100"/>
        </p:scale>
        <p:origin x="2528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167A2-FD4B-2C4D-802F-CA9AADB5C55B}" type="datetimeFigureOut">
              <a:rPr lang="en-US" smtClean="0"/>
              <a:t>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FFE3-2475-C04C-BDA8-E9DA4AC0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0313" y="857250"/>
            <a:ext cx="16033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FFE3-2475-C04C-BDA8-E9DA4AC05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FFE3-2475-C04C-BDA8-E9DA4AC058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60A1-B546-C946-85B4-ED91480C0BF9}" type="datetime1">
              <a:rPr lang="en-IN" smtClean="0"/>
              <a:t>27/01/18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8296-B752-8D41-BBF8-318273705EFC}" type="datetime1">
              <a:rPr lang="en-IN" smtClean="0"/>
              <a:t>27/01/18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C39-D9E8-5448-B7C8-397266B5DBAF}" type="datetime1">
              <a:rPr lang="en-IN" smtClean="0"/>
              <a:t>27/01/18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3B19-6658-F74E-952A-E6E8156F34BB}" type="datetime1">
              <a:rPr lang="en-IN" smtClean="0"/>
              <a:t>27/01/18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A114-450E-D64B-AAB4-AF642BA167B9}" type="datetime1">
              <a:rPr lang="en-IN" smtClean="0"/>
              <a:t>27/01/18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1D3C-24DD-8144-939C-E2233922B800}" type="datetime1">
              <a:rPr lang="en-IN" smtClean="0"/>
              <a:t>27/01/18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50CE-6302-A748-94C9-987CF041DD7A}" type="datetime1">
              <a:rPr lang="en-IN" smtClean="0"/>
              <a:t>27/01/18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DAB2-C6FC-664A-A218-B96B5CD2BD73}" type="datetime1">
              <a:rPr lang="en-IN" smtClean="0"/>
              <a:t>27/01/18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16FE-E355-7C43-B2D1-B42364F1A7A1}" type="datetime1">
              <a:rPr lang="en-IN" smtClean="0"/>
              <a:t>27/01/18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59AD-4AD5-6D4D-B66B-D0FC5B15678B}" type="datetime1">
              <a:rPr lang="en-IN" smtClean="0"/>
              <a:t>27/01/18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E40-54DC-DB48-B3B5-B0BEBEFBFCBB}" type="datetime1">
              <a:rPr lang="en-IN" smtClean="0"/>
              <a:t>27/01/18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0F61-A19B-994B-8536-332DBCE3419C}" type="datetime1">
              <a:rPr lang="en-IN" smtClean="0"/>
              <a:t>27/01/18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1DA8F-F0B3-8147-AE72-BA1873AD4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8"/>
            <a:ext cx="6869723" cy="99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" y="0"/>
            <a:ext cx="6884274" cy="9906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762" y="1172067"/>
            <a:ext cx="6020751" cy="6988922"/>
            <a:chOff x="365760" y="972776"/>
            <a:chExt cx="6253076" cy="6988922"/>
          </a:xfrm>
        </p:grpSpPr>
        <p:sp>
          <p:nvSpPr>
            <p:cNvPr id="5" name="Rectangle 4"/>
            <p:cNvSpPr/>
            <p:nvPr/>
          </p:nvSpPr>
          <p:spPr>
            <a:xfrm>
              <a:off x="365760" y="972776"/>
              <a:ext cx="6253076" cy="32932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en-US" sz="1400" b="1" dirty="0">
                  <a:latin typeface="Oxygen" charset="0"/>
                </a:rPr>
                <a:t>Overview	</a:t>
              </a:r>
            </a:p>
            <a:p>
              <a:pPr algn="just"/>
              <a:endParaRPr lang="en-US" sz="1400" b="1" dirty="0">
                <a:latin typeface="Oxygen" charset="0"/>
              </a:endParaRPr>
            </a:p>
            <a:p>
              <a:pPr algn="just"/>
              <a:endParaRPr lang="en-US" sz="1400" b="1" dirty="0">
                <a:latin typeface="Oxygen" charset="0"/>
              </a:endParaRPr>
            </a:p>
            <a:p>
              <a:pPr algn="just"/>
              <a:endParaRPr lang="en-US" sz="1200" b="1" dirty="0">
                <a:latin typeface="Oxygen" charset="0"/>
              </a:endParaRP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Technology is more than a technology which is emerging rapidly and has a vast scope in the future.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acts as a financial network, software, distributed ledger, etc. Owing to this multitude of benefits and features, companies are now shifting their centralized and traditional working system to this trending and futuristic technology “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”.</a:t>
              </a: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Council creates an environment and raise awareness among businesses, enterprises, developers, and society by educating them in the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space. We are a private de-facto organization working individually and proliferating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Technology globally.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957384"/>
              <a:ext cx="1001219" cy="9868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974802"/>
              <a:ext cx="1001219" cy="9868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 bwMode="auto">
            <a:xfrm>
              <a:off x="1565910" y="5206336"/>
              <a:ext cx="5052926" cy="1234791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1200" b="1" dirty="0" err="1">
                  <a:solidFill>
                    <a:schemeClr val="accent5">
                      <a:lumMod val="75000"/>
                    </a:schemeClr>
                  </a:solidFill>
                  <a:latin typeface="Oxygen" charset="0"/>
                  <a:ea typeface="Calibri" charset="0"/>
                  <a:cs typeface="Calibri" pitchFamily="34" charset="0"/>
                </a:rPr>
                <a:t>Toshendra</a:t>
              </a: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  <a:latin typeface="Oxygen" charset="0"/>
                  <a:ea typeface="Calibri" charset="0"/>
                  <a:cs typeface="Calibri" pitchFamily="34" charset="0"/>
                </a:rPr>
                <a:t> Sharma </a:t>
              </a:r>
              <a:r>
                <a:rPr lang="en-US" sz="1200" b="1" dirty="0">
                  <a:latin typeface="Oxygen" charset="0"/>
                  <a:ea typeface="Calibri" charset="0"/>
                  <a:cs typeface="Calibri" pitchFamily="34" charset="0"/>
                </a:rPr>
                <a:t>( Founder &amp; CEO</a:t>
              </a:r>
              <a:r>
                <a:rPr lang="en-GB" sz="1200" b="1" dirty="0">
                  <a:latin typeface="Oxygen" charset="0"/>
                  <a:ea typeface="Calibri" charset="0"/>
                  <a:cs typeface="Calibri" pitchFamily="34" charset="0"/>
                </a:rPr>
                <a:t> )</a:t>
              </a:r>
              <a:endParaRPr lang="en-US" sz="1200" b="1" dirty="0">
                <a:latin typeface="Oxygen" charset="0"/>
                <a:ea typeface="Calibri" charset="0"/>
                <a:cs typeface="Calibri" pitchFamily="34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en-US" sz="1100" dirty="0" err="1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Blockchain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 Researcher, Developer &amp; Consultant. Founded 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Allchains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, 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Blockchain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-as-a-Service Company. Earlier founded SaaS-based mobile application security company 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Wegilant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 (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Appvigil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). I am very passionate about new technologies like </a:t>
              </a:r>
              <a:r>
                <a:rPr lang="en-US" sz="1100" dirty="0" err="1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Blockchain</a:t>
              </a:r>
              <a:r>
                <a:rPr lang="en-US" sz="1100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, IOT, Application Security, AI etc. I am also the part of Forbes 30 Under 30 list of 2016 in </a:t>
              </a:r>
              <a:r>
                <a:rPr lang="en-US" sz="1100" strike="noStrike" dirty="0">
                  <a:solidFill>
                    <a:srgbClr val="000000"/>
                  </a:solidFill>
                  <a:effectLst/>
                  <a:latin typeface="Oxygen" charset="0"/>
                  <a:ea typeface="Calibri" charset="0"/>
                  <a:cs typeface="Calibri" pitchFamily="34" charset="0"/>
                </a:rPr>
                <a:t>Technology</a:t>
              </a:r>
              <a:r>
                <a:rPr lang="en-US" sz="1100" dirty="0">
                  <a:solidFill>
                    <a:srgbClr val="000000"/>
                  </a:solidFill>
                  <a:latin typeface="Oxygen" charset="0"/>
                  <a:ea typeface="Calibri" charset="0"/>
                  <a:cs typeface="Calibri" pitchFamily="34" charset="0"/>
                </a:rPr>
                <a:t>.</a:t>
              </a:r>
            </a:p>
            <a:p>
              <a:pPr algn="just">
                <a:spcAft>
                  <a:spcPts val="1000"/>
                </a:spcAft>
              </a:pPr>
              <a:r>
                <a:rPr lang="en-US" sz="1100" dirty="0">
                  <a:latin typeface="Oxygen" charset="0"/>
                  <a:cs typeface="Calibri" pitchFamily="34" charset="0"/>
                </a:rPr>
                <a:t>He is a well-known instructor &amp; speaker in </a:t>
              </a:r>
              <a:r>
                <a:rPr lang="en-US" sz="1100" dirty="0" err="1">
                  <a:latin typeface="Oxygen" charset="0"/>
                  <a:cs typeface="Calibri" pitchFamily="34" charset="0"/>
                </a:rPr>
                <a:t>Blockchain</a:t>
              </a:r>
              <a:r>
                <a:rPr lang="en-US" sz="1100" dirty="0">
                  <a:latin typeface="Oxygen" charset="0"/>
                  <a:cs typeface="Calibri" pitchFamily="34" charset="0"/>
                </a:rPr>
                <a:t> space and taught more than 12,000 students worldwide spread in 148+ countries.</a:t>
              </a:r>
              <a:endParaRPr lang="en-GB" sz="1100" dirty="0">
                <a:latin typeface="Oxygen" charset="0"/>
                <a:cs typeface="Calibri" pitchFamily="34" charset="0"/>
              </a:endParaRPr>
            </a:p>
            <a:p>
              <a:pPr>
                <a:spcAft>
                  <a:spcPts val="1000"/>
                </a:spcAft>
              </a:pPr>
              <a:endParaRPr lang="en-GB" sz="1100" u="sng" dirty="0">
                <a:solidFill>
                  <a:srgbClr val="000000"/>
                </a:solidFill>
                <a:effectLst/>
                <a:latin typeface="Oxygen" charset="0"/>
                <a:ea typeface="Calibri" charset="0"/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612063" y="6974802"/>
              <a:ext cx="4960620" cy="787675"/>
            </a:xfrm>
            <a:prstGeom prst="rect">
              <a:avLst/>
            </a:prstGeom>
            <a:solidFill>
              <a:schemeClr val="bg1">
                <a:lumMod val="95000"/>
                <a:alpha val="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200" b="1" dirty="0" err="1">
                  <a:solidFill>
                    <a:schemeClr val="accent5">
                      <a:lumMod val="75000"/>
                    </a:schemeClr>
                  </a:solidFill>
                  <a:latin typeface="Oxygen" charset="0"/>
                  <a:ea typeface="Calibri" charset="0"/>
                  <a:cs typeface="Calibri" charset="0"/>
                </a:rPr>
                <a:t>Rohendra</a:t>
              </a: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  <a:latin typeface="Oxygen" charset="0"/>
                  <a:ea typeface="Calibri" charset="0"/>
                  <a:cs typeface="Calibri" charset="0"/>
                </a:rPr>
                <a:t> Singh </a:t>
              </a:r>
              <a:r>
                <a:rPr lang="en-US" sz="1200" b="1" dirty="0">
                  <a:latin typeface="Oxygen" charset="0"/>
                  <a:ea typeface="Calibri" charset="0"/>
                  <a:cs typeface="Calibri" charset="0"/>
                </a:rPr>
                <a:t>( CTO )</a:t>
              </a:r>
              <a:endParaRPr lang="en-GB" sz="1200" b="1" dirty="0">
                <a:latin typeface="Oxygen" charset="0"/>
                <a:ea typeface="Calibri" charset="0"/>
                <a:cs typeface="Calibri" charset="0"/>
              </a:endParaRPr>
            </a:p>
            <a:p>
              <a:pPr algn="just">
                <a:lnSpc>
                  <a:spcPct val="110000"/>
                </a:lnSpc>
                <a:spcAft>
                  <a:spcPts val="1000"/>
                </a:spcAft>
              </a:pPr>
              <a:r>
                <a:rPr lang="en-US" sz="1100" dirty="0">
                  <a:latin typeface="Oxygen" charset="0"/>
                  <a:ea typeface="Calibri" charset="0"/>
                  <a:cs typeface="Calibri" charset="0"/>
                </a:rPr>
                <a:t>Programmer, Technologist, Developed SaaS based scalable products &amp; lead 20+ people tech team. Ex-VP Engineering at Wegilant (Appvigil).</a:t>
              </a:r>
              <a:endParaRPr lang="en-GB" sz="1100" dirty="0">
                <a:latin typeface="Oxygen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951" y="4158811"/>
              <a:ext cx="2708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Oxygen" charset="0"/>
              </a:endParaRPr>
            </a:p>
            <a:p>
              <a:r>
                <a:rPr lang="en-US" sz="1400" b="1" dirty="0" err="1">
                  <a:latin typeface="Oxygen" charset="0"/>
                </a:rPr>
                <a:t>Blockchain</a:t>
              </a:r>
              <a:r>
                <a:rPr lang="en-US" sz="1400" b="1" dirty="0">
                  <a:latin typeface="Oxygen" charset="0"/>
                </a:rPr>
                <a:t> Instructors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2" y="1800412"/>
            <a:ext cx="3424029" cy="109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5846" y="1929366"/>
            <a:ext cx="240312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Council is an authoritative group of subject experts and enthusiasts who are evangelizing the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Research and Development, Use Cases and Products &amp; Knowledge for the better world.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846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6884274" cy="990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1692" y="1322187"/>
            <a:ext cx="6034821" cy="6537507"/>
            <a:chOff x="215899" y="1439417"/>
            <a:chExt cx="6402938" cy="6537507"/>
          </a:xfrm>
        </p:grpSpPr>
        <p:sp>
          <p:nvSpPr>
            <p:cNvPr id="3" name="Rectangle 2"/>
            <p:cNvSpPr/>
            <p:nvPr/>
          </p:nvSpPr>
          <p:spPr>
            <a:xfrm>
              <a:off x="215900" y="1439417"/>
              <a:ext cx="6402937" cy="20467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en-US" sz="1400" b="1" dirty="0">
                  <a:latin typeface="oxygen" charset="0"/>
                </a:rPr>
                <a:t>About CBE Certification </a:t>
              </a:r>
            </a:p>
            <a:p>
              <a:pPr algn="just"/>
              <a:endParaRPr lang="en-US" sz="1400" dirty="0">
                <a:latin typeface="oxygen" charset="0"/>
              </a:endParaRPr>
            </a:p>
            <a:p>
              <a:pPr algn="just"/>
              <a:r>
                <a:rPr lang="en-US" sz="1100" dirty="0">
                  <a:latin typeface="oxygen" charset="0"/>
                </a:rPr>
                <a:t>The Certified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Expert is a skilled professional who understands and knows in-depth what is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and how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works and also uses the same knowledge to build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-based applications for enterprises and businesses. The CBE credential certifies individuals in the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discipline of Distributed Ledger Technology from a vendor-neutral perspective.</a:t>
              </a: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algn="just"/>
              <a:r>
                <a:rPr lang="en-US" sz="1100" dirty="0">
                  <a:latin typeface="oxygen" charset="0"/>
                </a:rPr>
                <a:t>Certified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Expert is an exhaustive training, lab &amp; exam based program aim to provide a proof of the knowledge of the certificate holder in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space. The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is evolving very fast &amp; enabling businesses to build compelling solutions at a lesser cost. Enterprises are struggling to identify the right talent to deploy on the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-based projects in-house.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5899" y="3760385"/>
              <a:ext cx="6402937" cy="42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latin typeface="oxygen" charset="0"/>
                </a:rPr>
                <a:t>The Objectives of CBE Credentials are</a:t>
              </a: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marL="742950" lvl="1" indent="-285750" algn="just">
                <a:buFont typeface="Arial" charset="0"/>
                <a:buChar char="•"/>
              </a:pPr>
              <a:r>
                <a:rPr lang="en-US" sz="1100" dirty="0">
                  <a:latin typeface="oxygen" charset="0"/>
                </a:rPr>
                <a:t>To establish and govern minimum standards for credentialing professional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expert as it specializes in enterprise development measures.</a:t>
              </a:r>
            </a:p>
            <a:p>
              <a:pPr marL="742950" lvl="1" indent="-285750" algn="just">
                <a:buFont typeface="Arial" charset="0"/>
                <a:buChar char="•"/>
              </a:pPr>
              <a:r>
                <a:rPr lang="en-US" sz="1100" dirty="0">
                  <a:latin typeface="oxygen" charset="0"/>
                </a:rPr>
                <a:t>To inform the public that credentialed individuals meet or exceed the minimum standards.</a:t>
              </a:r>
            </a:p>
            <a:p>
              <a:pPr marL="742950" lvl="1" indent="-285750" algn="just">
                <a:buFont typeface="Arial" charset="0"/>
                <a:buChar char="•"/>
              </a:pPr>
              <a:r>
                <a:rPr lang="en-US" sz="1100" dirty="0">
                  <a:latin typeface="oxygen" charset="0"/>
                </a:rPr>
                <a:t>To reinforce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expertise as a unique and self-regulating profession</a:t>
              </a:r>
              <a:endParaRPr lang="en-US" sz="1100" dirty="0">
                <a:latin typeface="oxygen" charset="0"/>
                <a:ea typeface="Calibri" charset="0"/>
                <a:cs typeface="Calibri" charset="0"/>
              </a:endParaRPr>
            </a:p>
            <a:p>
              <a:pPr marL="628650" lvl="1" indent="-171450" algn="just">
                <a:buFont typeface="Arial" charset="0"/>
                <a:buChar char="•"/>
              </a:pPr>
              <a:endParaRPr lang="en-US" sz="1100" dirty="0">
                <a:latin typeface="oxygen" charset="0"/>
                <a:ea typeface="Calibri" charset="0"/>
                <a:cs typeface="Calibri" charset="0"/>
              </a:endParaRPr>
            </a:p>
            <a:p>
              <a:pPr marL="628650" lvl="1" indent="-171450" algn="just">
                <a:buFont typeface="Arial" charset="0"/>
                <a:buChar char="•"/>
              </a:pPr>
              <a:endParaRPr lang="en-US" sz="1100" b="1" dirty="0">
                <a:latin typeface="oxygen" charset="0"/>
                <a:ea typeface="Calibri" charset="0"/>
                <a:cs typeface="Calibri" charset="0"/>
              </a:endParaRPr>
            </a:p>
            <a:p>
              <a:pPr marL="628650" lvl="1" indent="-171450" algn="just">
                <a:buFont typeface="Arial" charset="0"/>
                <a:buChar char="•"/>
              </a:pPr>
              <a:endParaRPr lang="en-US" sz="1100" b="1" dirty="0">
                <a:latin typeface="oxygen" charset="0"/>
                <a:ea typeface="Calibri" charset="0"/>
                <a:cs typeface="Calibri" charset="0"/>
              </a:endParaRPr>
            </a:p>
            <a:p>
              <a:pPr algn="just"/>
              <a:r>
                <a:rPr lang="en-US" sz="1400" b="1" dirty="0">
                  <a:latin typeface="oxygen" charset="0"/>
                </a:rPr>
                <a:t>Who can go for this course?</a:t>
              </a: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marL="742950" lvl="1" indent="-285750" algn="just">
                <a:buFont typeface="Arial" charset="0"/>
                <a:buChar char="•"/>
              </a:pPr>
              <a:r>
                <a:rPr lang="en-US" sz="1100" dirty="0">
                  <a:latin typeface="oxygen" charset="0"/>
                </a:rPr>
                <a:t>All the students who are keen to learn about </a:t>
              </a:r>
              <a:r>
                <a:rPr lang="en-US" sz="1100" dirty="0" err="1">
                  <a:latin typeface="oxygen" charset="0"/>
                </a:rPr>
                <a:t>Blockchain</a:t>
              </a:r>
              <a:r>
                <a:rPr lang="en-US" sz="1100" dirty="0">
                  <a:latin typeface="oxygen" charset="0"/>
                </a:rPr>
                <a:t> Technology and their use-cases.</a:t>
              </a:r>
            </a:p>
            <a:p>
              <a:pPr marL="742950" lvl="1" indent="-285750" algn="just">
                <a:buFont typeface="Arial" charset="0"/>
                <a:buChar char="•"/>
              </a:pPr>
              <a:r>
                <a:rPr lang="en-US" sz="1100" dirty="0">
                  <a:latin typeface="oxygen" charset="0"/>
                </a:rPr>
                <a:t>10+2 students from all the streams can go for this training and certification.</a:t>
              </a:r>
            </a:p>
            <a:p>
              <a:pPr marL="628650" lvl="1" indent="-171450" algn="just">
                <a:buFont typeface="Arial" charset="0"/>
                <a:buChar char="•"/>
              </a:pPr>
              <a:endParaRPr lang="en-US" sz="1100" b="1" dirty="0">
                <a:latin typeface="oxygen" charset="0"/>
                <a:ea typeface="Calibri" charset="0"/>
                <a:cs typeface="Calibri" charset="0"/>
              </a:endParaRPr>
            </a:p>
            <a:p>
              <a:pPr algn="just"/>
              <a:r>
                <a:rPr lang="en-US" sz="1400" b="1" dirty="0">
                  <a:latin typeface="oxygen" charset="0"/>
                </a:rPr>
                <a:t>How this certification will benefit students in their career?</a:t>
              </a: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marL="742950" lvl="1" indent="-285750" algn="just">
                <a:buFont typeface="Arial" charset="0"/>
                <a:buChar char="•"/>
              </a:pPr>
              <a:endParaRPr lang="en-US" sz="1100" dirty="0">
                <a:latin typeface="oxygen" charset="0"/>
              </a:endParaRPr>
            </a:p>
            <a:p>
              <a:pPr algn="just"/>
              <a:r>
                <a:rPr lang="en-US" sz="1400" b="1" dirty="0">
                  <a:latin typeface="oxygen" charset="0"/>
                </a:rPr>
                <a:t>Additional Benefits</a:t>
              </a:r>
            </a:p>
            <a:p>
              <a:pPr algn="just"/>
              <a:endParaRPr lang="en-US" sz="1100" dirty="0">
                <a:latin typeface="oxygen" charset="0"/>
              </a:endParaRPr>
            </a:p>
            <a:p>
              <a:pPr marL="742950" lvl="1" indent="-285750" algn="just">
                <a:buFont typeface="Arial" charset="0"/>
                <a:buChar char="•"/>
              </a:pPr>
              <a:endParaRPr lang="en-US" sz="1100" dirty="0">
                <a:latin typeface="oxygen" charset="0"/>
              </a:endParaRPr>
            </a:p>
            <a:p>
              <a:pPr algn="just"/>
              <a:r>
                <a:rPr lang="en-US" sz="1400" b="1" dirty="0">
                  <a:latin typeface="oxygen" charset="0"/>
                </a:rPr>
                <a:t>Why students learn about </a:t>
              </a:r>
              <a:r>
                <a:rPr lang="en-US" sz="1400" b="1" dirty="0" err="1">
                  <a:latin typeface="oxygen" charset="0"/>
                </a:rPr>
                <a:t>Blockchain</a:t>
              </a:r>
              <a:r>
                <a:rPr lang="en-US" sz="1400" b="1" dirty="0">
                  <a:latin typeface="oxygen" charset="0"/>
                </a:rPr>
                <a:t> Technology?</a:t>
              </a:r>
              <a:endParaRPr lang="en-US" sz="1100" dirty="0">
                <a:latin typeface="oxygen" charset="0"/>
              </a:endParaRPr>
            </a:p>
            <a:p>
              <a:pPr marL="628650" lvl="1" indent="-171450" algn="just">
                <a:buFont typeface="Arial" charset="0"/>
                <a:buChar char="•"/>
              </a:pPr>
              <a:endParaRPr lang="en-US" sz="1100" b="1" dirty="0">
                <a:latin typeface="oxygen" charset="0"/>
                <a:ea typeface="Calibri" charset="0"/>
                <a:cs typeface="Calibri" charset="0"/>
              </a:endParaRPr>
            </a:p>
            <a:p>
              <a:pPr marL="628650" lvl="1" indent="-171450" algn="just">
                <a:buFont typeface="Arial" charset="0"/>
                <a:buChar char="•"/>
              </a:pPr>
              <a:endParaRPr lang="en-US" sz="1100" dirty="0">
                <a:latin typeface="oxygen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868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6884274" cy="990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898" y="1166214"/>
            <a:ext cx="638007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oxygen" charset="0"/>
              </a:rPr>
              <a:t>Requirements</a:t>
            </a:r>
          </a:p>
          <a:p>
            <a:pPr algn="just"/>
            <a:endParaRPr lang="en-US" sz="1400" dirty="0">
              <a:latin typeface="oxygen" charset="0"/>
            </a:endParaRPr>
          </a:p>
          <a:p>
            <a:pPr marL="742950" lvl="1" indent="-2857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Basic knowledge of Computer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Must be motivated enough to learn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in-depth</a:t>
            </a:r>
            <a:endParaRPr lang="en-US" sz="1100" b="1" dirty="0">
              <a:effectLst/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effectLst/>
              <a:latin typeface="oxygen" charset="0"/>
              <a:ea typeface="Calibri" charset="0"/>
              <a:cs typeface="Calibri" charset="0"/>
            </a:endParaRPr>
          </a:p>
          <a:p>
            <a:pPr algn="just"/>
            <a:r>
              <a:rPr lang="en-US" sz="1400" b="1" dirty="0">
                <a:latin typeface="oxygen" charset="0"/>
              </a:rPr>
              <a:t>Duration</a:t>
            </a:r>
          </a:p>
          <a:p>
            <a:pPr algn="just"/>
            <a:endParaRPr lang="en-US" sz="14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3-4 Hours of self-placed training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1 hour for the exam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Training can be consumed as per candidate’s availability &amp; speed.</a:t>
            </a:r>
          </a:p>
          <a:p>
            <a:pPr algn="just"/>
            <a:endParaRPr lang="en-US" sz="1100" b="1" dirty="0">
              <a:effectLst/>
              <a:latin typeface="oxygen" charset="0"/>
              <a:ea typeface="Calibri" charset="0"/>
              <a:cs typeface="Calibri" charset="0"/>
            </a:endParaRPr>
          </a:p>
          <a:p>
            <a:pPr algn="just"/>
            <a:r>
              <a:rPr lang="en-US" sz="1400" b="1" dirty="0">
                <a:latin typeface="oxygen" charset="0"/>
              </a:rPr>
              <a:t>Venue</a:t>
            </a:r>
          </a:p>
          <a:p>
            <a:pPr algn="just"/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Training &amp; Exam both will be online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Training can be taken remotely</a:t>
            </a:r>
          </a:p>
          <a:p>
            <a:pPr algn="just"/>
            <a:endParaRPr lang="en-US" sz="1100" b="1" dirty="0">
              <a:effectLst/>
              <a:latin typeface="oxygen" charset="0"/>
              <a:ea typeface="Calibri" charset="0"/>
              <a:cs typeface="Calibri" charset="0"/>
            </a:endParaRPr>
          </a:p>
          <a:p>
            <a:pPr algn="just"/>
            <a:r>
              <a:rPr lang="en-US" sz="1400" b="1" dirty="0">
                <a:latin typeface="oxygen" charset="0"/>
              </a:rPr>
              <a:t>Examination</a:t>
            </a:r>
          </a:p>
          <a:p>
            <a:pPr algn="just"/>
            <a:endParaRPr lang="en-US" sz="14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There will be an online multiple choice exam of 100 marks followed by the training.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You need to acquire 60+ marks to clear the exam.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If you fail the exam you can retake the exam again after 1 day.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You can take the exam at the maximum of 3 times.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If you failed to acquire 60+ marks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Council will provide you extra attempts and assistants to clear the exam.</a:t>
            </a:r>
            <a:endParaRPr lang="en-US" sz="1100" b="1" dirty="0">
              <a:effectLst/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898" y="5355253"/>
            <a:ext cx="6402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latin typeface="Calibri (Body)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141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6884274" cy="990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038" y="1131045"/>
            <a:ext cx="6402937" cy="878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oxygen" charset="0"/>
              </a:rPr>
              <a:t>Course Syllabus</a:t>
            </a:r>
          </a:p>
          <a:p>
            <a:pPr algn="just"/>
            <a:endParaRPr lang="en-US" sz="1400" dirty="0">
              <a:latin typeface="oxygen" charset="0"/>
            </a:endParaRPr>
          </a:p>
          <a:p>
            <a:pPr algn="just"/>
            <a:r>
              <a:rPr lang="en-US" sz="1100" dirty="0">
                <a:latin typeface="oxygen" charset="0"/>
              </a:rPr>
              <a:t>At a broad level you will be attending the training which will cover below topics:</a:t>
            </a:r>
          </a:p>
          <a:p>
            <a:pPr algn="just"/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Introduction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What is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in real life?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Why is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better than traditional technologies?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Benefits of using </a:t>
            </a:r>
            <a:r>
              <a:rPr lang="en-US" sz="1100" dirty="0" err="1">
                <a:latin typeface="oxygen" charset="0"/>
              </a:rPr>
              <a:t>Blockchain</a:t>
            </a: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Provenance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Consensus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Security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High Availability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Finality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Immutability</a:t>
            </a:r>
          </a:p>
          <a:p>
            <a:pPr marL="1085850" lvl="2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Bitcoin &amp;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: What is the relation?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 err="1">
                <a:latin typeface="oxygen" charset="0"/>
              </a:rPr>
              <a:t>Ethereum</a:t>
            </a:r>
            <a:r>
              <a:rPr lang="en-US" sz="1100" dirty="0">
                <a:latin typeface="oxygen" charset="0"/>
              </a:rPr>
              <a:t> &amp; Smart Contracts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Private vs Public </a:t>
            </a:r>
            <a:r>
              <a:rPr lang="en-US" sz="1100" dirty="0" err="1">
                <a:latin typeface="oxygen" charset="0"/>
              </a:rPr>
              <a:t>Blockchain</a:t>
            </a: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Why is it called a P2P network?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Sample Transaction: How transaction gets executed &amp; distributed?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Consensus: How conflicts are being resolved?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When to Use a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&amp; when not?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What is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mining?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What are Miners? What does a Miner do?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Security: Why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is More Secure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Attacks: How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Can Be Hacked</a:t>
            </a: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Private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: Can I setup my Own </a:t>
            </a:r>
            <a:r>
              <a:rPr lang="en-US" sz="1100" dirty="0" err="1">
                <a:latin typeface="oxygen" charset="0"/>
              </a:rPr>
              <a:t>Blockchain</a:t>
            </a: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What are Some Different </a:t>
            </a: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 Technologies?</a:t>
            </a:r>
          </a:p>
          <a:p>
            <a:pPr marL="628650" lvl="1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 err="1">
                <a:latin typeface="oxygen" charset="0"/>
              </a:rPr>
              <a:t>Ethereum</a:t>
            </a: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 err="1">
                <a:latin typeface="oxygen" charset="0"/>
              </a:rPr>
              <a:t>MultiChain</a:t>
            </a: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 err="1">
                <a:latin typeface="oxygen" charset="0"/>
              </a:rPr>
              <a:t>Hyperledger</a:t>
            </a: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 err="1">
                <a:latin typeface="oxygen" charset="0"/>
              </a:rPr>
              <a:t>Stratis</a:t>
            </a: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etc.</a:t>
            </a:r>
          </a:p>
          <a:p>
            <a:pPr marL="1085850" lvl="2" indent="-171450" algn="just">
              <a:buFont typeface="Arial" charset="0"/>
              <a:buChar char="•"/>
            </a:pPr>
            <a:endParaRPr lang="en-US" sz="1400" b="1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 err="1">
                <a:latin typeface="oxygen" charset="0"/>
              </a:rPr>
              <a:t>Blockchain</a:t>
            </a:r>
            <a:r>
              <a:rPr lang="en-US" sz="1100" dirty="0">
                <a:latin typeface="oxygen" charset="0"/>
              </a:rPr>
              <a:t>-as-a-Service</a:t>
            </a:r>
          </a:p>
          <a:p>
            <a:pPr marL="628650" lvl="1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Microsoft Azure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IBM </a:t>
            </a:r>
            <a:r>
              <a:rPr lang="en-US" sz="1100" dirty="0" err="1">
                <a:latin typeface="oxygen" charset="0"/>
              </a:rPr>
              <a:t>Bluemix</a:t>
            </a: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Use Cases: Supply-chain</a:t>
            </a:r>
          </a:p>
          <a:p>
            <a:pPr marL="628650" lvl="1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Vendor Payment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Inventory Management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Asset Tracking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Regulatory Audit &amp; Security</a:t>
            </a:r>
            <a:endParaRPr lang="en-US" sz="1100" b="1" dirty="0">
              <a:solidFill>
                <a:srgbClr val="424242"/>
              </a:solidFill>
              <a:latin typeface="oxygen" charset="0"/>
              <a:ea typeface="Calibri" charset="0"/>
              <a:cs typeface="Calibri" charset="0"/>
            </a:endParaRPr>
          </a:p>
          <a:p>
            <a:pPr marL="1085850" lvl="2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algn="just"/>
            <a:endParaRPr lang="en-US" sz="1400" b="1" dirty="0">
              <a:latin typeface="oxygen" charset="0"/>
            </a:endParaRPr>
          </a:p>
          <a:p>
            <a:pPr algn="just"/>
            <a:endParaRPr lang="en-US" sz="1400" b="1" dirty="0">
              <a:latin typeface="oxyge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898" y="5355253"/>
            <a:ext cx="6402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latin typeface="Calibri (Body)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35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6884274" cy="990600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193038" y="1119322"/>
            <a:ext cx="640293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Use Cases: Manufacturing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Raw Material Tracking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Invoice &amp; Receipt Management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Production Tracking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Regulatory Audit &amp; Security</a:t>
            </a:r>
          </a:p>
          <a:p>
            <a:pPr marL="1085850" lvl="2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Use Cases: Healthcare Record Keeping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Health Record Management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Hospital Supply Tracking &amp; Tracing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Faster Claim Settlement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Administrative &amp; Regulatory Audit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Equipment tracking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Clinical Trials Record Keeping</a:t>
            </a:r>
          </a:p>
          <a:p>
            <a:pPr marL="1085850" lvl="2" indent="-171450" algn="just">
              <a:buFont typeface="Arial" charset="0"/>
              <a:buChar char="•"/>
            </a:pPr>
            <a:endParaRPr lang="en-US" sz="1100" dirty="0">
              <a:latin typeface="oxygen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Use Cases: Music</a:t>
            </a:r>
            <a:r>
              <a:rPr lang="en-US" sz="1100" dirty="0">
                <a:solidFill>
                  <a:schemeClr val="bg1"/>
                </a:solidFill>
                <a:latin typeface="oxygen" charset="0"/>
              </a:rPr>
              <a:t> </a:t>
            </a:r>
            <a:r>
              <a:rPr lang="en-US" sz="1100" dirty="0">
                <a:latin typeface="oxygen" charset="0"/>
              </a:rPr>
              <a:t>&amp; Entertainment Industry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Proof-of-Existence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Digital Copyright</a:t>
            </a:r>
          </a:p>
          <a:p>
            <a:pPr marL="1085850" lvl="2" indent="-171450" algn="just">
              <a:buFont typeface="Arial" charset="0"/>
              <a:buChar char="•"/>
            </a:pPr>
            <a:r>
              <a:rPr lang="en-US" sz="1100" dirty="0">
                <a:latin typeface="oxygen" charset="0"/>
              </a:rPr>
              <a:t>Proof-of-Ownership</a:t>
            </a:r>
          </a:p>
          <a:p>
            <a:pPr algn="just"/>
            <a:endParaRPr lang="en-US" sz="1400" dirty="0">
              <a:latin typeface="oxygen" charset="0"/>
            </a:endParaRPr>
          </a:p>
          <a:p>
            <a:r>
              <a:rPr lang="en-US" sz="1400" b="1" dirty="0">
                <a:latin typeface="oxygen" charset="0"/>
              </a:rPr>
              <a:t>Sample Certificate</a:t>
            </a:r>
          </a:p>
          <a:p>
            <a:br>
              <a:rPr lang="en-US" sz="1400" dirty="0"/>
            </a:br>
            <a:endParaRPr lang="en-US" sz="1400" dirty="0"/>
          </a:p>
          <a:p>
            <a:pPr algn="just"/>
            <a:endParaRPr lang="en-US" sz="1400" dirty="0">
              <a:latin typeface="oxyge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898" y="5355253"/>
            <a:ext cx="6402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latin typeface="Calibri (Body)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5065345"/>
            <a:ext cx="5134707" cy="3962164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2604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7F7EC-240C-9D4D-9C11-19E01004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46739-8F94-5544-A0DD-77A7F21A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" y="0"/>
            <a:ext cx="6884274" cy="990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3ACA5-2E19-3649-A5DB-171934FDDD9E}"/>
              </a:ext>
            </a:extLst>
          </p:cNvPr>
          <p:cNvSpPr txBox="1"/>
          <p:nvPr/>
        </p:nvSpPr>
        <p:spPr>
          <a:xfrm>
            <a:off x="142504" y="1223158"/>
            <a:ext cx="64483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S Reference Sans Serif" panose="020B0604030504040204" pitchFamily="34" charset="0"/>
              </a:rPr>
              <a:t>Why school students should go for our </a:t>
            </a:r>
            <a:r>
              <a:rPr lang="en-US" dirty="0" err="1">
                <a:latin typeface="MS Reference Sans Serif" panose="020B0604030504040204" pitchFamily="34" charset="0"/>
              </a:rPr>
              <a:t>Blockchain</a:t>
            </a:r>
            <a:r>
              <a:rPr lang="en-US" dirty="0">
                <a:latin typeface="MS Reference Sans Serif" panose="020B0604030504040204" pitchFamily="34" charset="0"/>
              </a:rPr>
              <a:t> Certification</a:t>
            </a:r>
          </a:p>
          <a:p>
            <a:endParaRPr lang="en-US" dirty="0">
              <a:latin typeface="MS Reference Sans Serif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Awareness about the latest technology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Career opportunities in the future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Can develop </a:t>
            </a:r>
            <a:r>
              <a:rPr lang="en-US" dirty="0" err="1"/>
              <a:t>Blockchain</a:t>
            </a:r>
            <a:r>
              <a:rPr lang="en-US" dirty="0"/>
              <a:t> based applications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It can increase their potential in getting hired easily in the near future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Can do internship on the </a:t>
            </a:r>
            <a:r>
              <a:rPr lang="en-US" dirty="0" err="1"/>
              <a:t>Blockchain</a:t>
            </a:r>
            <a:r>
              <a:rPr lang="en-US" dirty="0"/>
              <a:t> based projects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Certified students names will be displayed on our website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They can add their certified badge on various social media platforms such </a:t>
            </a:r>
            <a:r>
              <a:rPr lang="en-US" dirty="0" err="1"/>
              <a:t>Linkedin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r>
              <a:rPr lang="en-US" dirty="0"/>
              <a:t>Benefits to the students after doing our </a:t>
            </a:r>
            <a:r>
              <a:rPr lang="en-US" dirty="0" err="1"/>
              <a:t>Blockchain</a:t>
            </a:r>
            <a:r>
              <a:rPr lang="en-US" dirty="0"/>
              <a:t> Certification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Free access to all the webinars conducted by us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Discount on all the </a:t>
            </a:r>
            <a:r>
              <a:rPr lang="en-US" dirty="0" err="1"/>
              <a:t>Blockchain</a:t>
            </a:r>
            <a:r>
              <a:rPr lang="en-US" dirty="0"/>
              <a:t> study material provided by such as </a:t>
            </a:r>
            <a:r>
              <a:rPr lang="en-US" dirty="0" err="1"/>
              <a:t>ebooks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Free access to email training provided by us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Lifetime access to the certification training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Lifetime validity of the certificate issued by the </a:t>
            </a:r>
            <a:r>
              <a:rPr lang="en-US" dirty="0" err="1"/>
              <a:t>Blockchain</a:t>
            </a:r>
            <a:r>
              <a:rPr lang="en-US" dirty="0"/>
              <a:t> Council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7F7EC-240C-9D4D-9C11-19E01004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A8F-F0B3-8147-AE72-BA1873AD419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46739-8F94-5544-A0DD-77A7F21A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" y="0"/>
            <a:ext cx="6884274" cy="990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3ACA5-2E19-3649-A5DB-171934FDDD9E}"/>
              </a:ext>
            </a:extLst>
          </p:cNvPr>
          <p:cNvSpPr txBox="1"/>
          <p:nvPr/>
        </p:nvSpPr>
        <p:spPr>
          <a:xfrm>
            <a:off x="142504" y="1223158"/>
            <a:ext cx="64483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Benefits to the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members within the organization with get free training and certification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year free access to the council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Certified members name will be displayed on our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5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6884274" cy="990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038" y="1365505"/>
            <a:ext cx="64029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Oxygen" charset="0"/>
                <a:ea typeface="Calibri" charset="0"/>
                <a:cs typeface="Calibri" charset="0"/>
              </a:rPr>
              <a:t>Commercials:</a:t>
            </a:r>
          </a:p>
          <a:p>
            <a:pPr algn="just"/>
            <a:endParaRPr lang="en-US" sz="1400" b="1" dirty="0">
              <a:latin typeface="Oxygen" charset="0"/>
              <a:ea typeface="Oxygen" charset="0"/>
              <a:cs typeface="Oxygen" charset="0"/>
            </a:endParaRPr>
          </a:p>
          <a:p>
            <a:pPr algn="just"/>
            <a:r>
              <a:rPr lang="en-US" sz="1100" dirty="0">
                <a:latin typeface="Oxygen" charset="0"/>
                <a:ea typeface="Oxygen" charset="0"/>
                <a:cs typeface="Oxygen" charset="0"/>
              </a:rPr>
              <a:t>Based on </a:t>
            </a:r>
          </a:p>
          <a:p>
            <a:pPr algn="just"/>
            <a:endParaRPr lang="en-US" sz="1100" b="1" dirty="0">
              <a:latin typeface="Oxygen" charset="0"/>
              <a:ea typeface="Oxygen" charset="0"/>
              <a:cs typeface="Oxygen" charset="0"/>
            </a:endParaRPr>
          </a:p>
          <a:p>
            <a:pPr algn="ctr"/>
            <a:endParaRPr lang="en-US" sz="1100" b="1" dirty="0">
              <a:latin typeface="Oxygen" charset="0"/>
              <a:ea typeface="Oxygen" charset="0"/>
              <a:cs typeface="Oxygen" charset="0"/>
            </a:endParaRPr>
          </a:p>
          <a:p>
            <a:pPr algn="ctr"/>
            <a:r>
              <a:rPr lang="en-US" sz="1200" b="1" dirty="0">
                <a:latin typeface="Oxygen" charset="0"/>
                <a:ea typeface="Oxygen" charset="0"/>
                <a:cs typeface="Oxygen" charset="0"/>
              </a:rPr>
              <a:t>Online Training </a:t>
            </a:r>
          </a:p>
          <a:p>
            <a:pPr algn="ctr"/>
            <a:endParaRPr lang="en-US" sz="1100" b="1" dirty="0">
              <a:latin typeface="Oxygen" charset="0"/>
              <a:ea typeface="Oxygen" charset="0"/>
              <a:cs typeface="Oxygen" charset="0"/>
            </a:endParaRPr>
          </a:p>
          <a:p>
            <a:pPr algn="ctr"/>
            <a:r>
              <a:rPr lang="en-US" sz="1100" b="1" dirty="0">
                <a:latin typeface="Oxygen" charset="0"/>
                <a:ea typeface="Oxygen" charset="0"/>
                <a:cs typeface="Oxygen" charset="0"/>
              </a:rPr>
              <a:t>Online training contains recorded training sessions of Instructors. In a one-long stretch, a student can complete course in 3-4 hours.  </a:t>
            </a:r>
          </a:p>
          <a:p>
            <a:pPr algn="ctr"/>
            <a:endParaRPr lang="en-US" sz="1100" b="1" dirty="0">
              <a:latin typeface="Oxygen" charset="0"/>
              <a:ea typeface="Oxygen" charset="0"/>
              <a:cs typeface="Oxygen" charset="0"/>
            </a:endParaRPr>
          </a:p>
          <a:p>
            <a:pPr algn="ctr"/>
            <a:r>
              <a:rPr lang="en-US" sz="1100" b="1" dirty="0">
                <a:latin typeface="Oxygen" charset="0"/>
                <a:ea typeface="Oxygen" charset="0"/>
                <a:cs typeface="Oxygen" charset="0"/>
              </a:rPr>
              <a:t>Cost </a:t>
            </a:r>
            <a:r>
              <a:rPr lang="mr-IN" sz="1100" b="1" dirty="0">
                <a:latin typeface="Oxygen" charset="0"/>
                <a:ea typeface="Oxygen" charset="0"/>
                <a:cs typeface="Oxygen" charset="0"/>
              </a:rPr>
              <a:t>–</a:t>
            </a:r>
            <a:r>
              <a:rPr lang="en-US" sz="1100" b="1" dirty="0">
                <a:latin typeface="Oxygen" charset="0"/>
                <a:ea typeface="Oxygen" charset="0"/>
                <a:cs typeface="Oxygen" charset="0"/>
              </a:rPr>
              <a:t> INR 6435/-</a:t>
            </a:r>
          </a:p>
          <a:p>
            <a:pPr algn="ctr"/>
            <a:endParaRPr lang="en-US" sz="1100" b="1" dirty="0">
              <a:latin typeface="Oxygen" charset="0"/>
              <a:ea typeface="Oxygen" charset="0"/>
              <a:cs typeface="Oxygen" charset="0"/>
            </a:endParaRPr>
          </a:p>
          <a:p>
            <a:pPr algn="ctr"/>
            <a:r>
              <a:rPr lang="en-US" sz="1100" b="1" dirty="0" err="1">
                <a:latin typeface="Oxygen" charset="0"/>
                <a:ea typeface="Oxygen" charset="0"/>
                <a:cs typeface="Oxygen" charset="0"/>
              </a:rPr>
              <a:t>Upto</a:t>
            </a:r>
            <a:r>
              <a:rPr lang="en-US" sz="1100" b="1" dirty="0">
                <a:latin typeface="Oxygen" charset="0"/>
                <a:ea typeface="Oxygen" charset="0"/>
                <a:cs typeface="Oxygen" charset="0"/>
              </a:rPr>
              <a:t> 100 enrolments (10% Discount)</a:t>
            </a:r>
          </a:p>
          <a:p>
            <a:pPr algn="ctr"/>
            <a:r>
              <a:rPr lang="en-US" sz="1100" b="1" dirty="0" err="1">
                <a:latin typeface="Oxygen" charset="0"/>
                <a:ea typeface="Oxygen" charset="0"/>
                <a:cs typeface="Oxygen" charset="0"/>
              </a:rPr>
              <a:t>Upto</a:t>
            </a:r>
            <a:r>
              <a:rPr lang="en-US" sz="1100" b="1" dirty="0">
                <a:latin typeface="Oxygen" charset="0"/>
                <a:ea typeface="Oxygen" charset="0"/>
                <a:cs typeface="Oxygen" charset="0"/>
              </a:rPr>
              <a:t> 200 enrolments (20% Discount)</a:t>
            </a:r>
          </a:p>
          <a:p>
            <a:pPr algn="just"/>
            <a:r>
              <a:rPr lang="en-US" sz="1100" b="1" dirty="0">
                <a:latin typeface="Oxygen" charset="0"/>
                <a:ea typeface="Oxygen" charset="0"/>
                <a:cs typeface="Oxygen" charset="0"/>
              </a:rPr>
              <a:t> </a:t>
            </a:r>
          </a:p>
          <a:p>
            <a:pPr algn="just"/>
            <a:endParaRPr lang="en-US" sz="11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algn="just"/>
            <a:endParaRPr lang="en-US" sz="1400" b="1" dirty="0">
              <a:latin typeface="Oxygen" charset="0"/>
              <a:ea typeface="Calibri" charset="0"/>
              <a:cs typeface="Calibri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n-US" sz="1100" b="1" dirty="0">
              <a:effectLst/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effectLst/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pPr algn="just"/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898" y="5355253"/>
            <a:ext cx="6402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>
              <a:latin typeface="Calibri (Body)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  <a:p>
            <a:endParaRPr lang="en-US" sz="1100" b="1" dirty="0">
              <a:solidFill>
                <a:srgbClr val="424242"/>
              </a:solidFill>
              <a:effectLst/>
              <a:latin typeface="Calibri (Body)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899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548</Words>
  <Application>Microsoft Macintosh PowerPoint</Application>
  <PresentationFormat>A4 Paper (210x297 mm)</PresentationFormat>
  <Paragraphs>221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(Body)</vt:lpstr>
      <vt:lpstr>Calibri Light</vt:lpstr>
      <vt:lpstr>MS Reference Sans Serif</vt:lpstr>
      <vt:lpstr>Oxygen</vt:lpstr>
      <vt:lpstr>Oxygen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Toshendra Sharma</cp:lastModifiedBy>
  <cp:revision>39</cp:revision>
  <cp:lastPrinted>2018-01-24T12:22:12Z</cp:lastPrinted>
  <dcterms:created xsi:type="dcterms:W3CDTF">2018-01-23T06:20:11Z</dcterms:created>
  <dcterms:modified xsi:type="dcterms:W3CDTF">2018-01-27T10:55:32Z</dcterms:modified>
</cp:coreProperties>
</file>